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462" r:id="rId2"/>
    <p:sldId id="463" r:id="rId3"/>
    <p:sldId id="464" r:id="rId4"/>
    <p:sldId id="465" r:id="rId5"/>
    <p:sldId id="466" r:id="rId6"/>
    <p:sldId id="467" r:id="rId7"/>
    <p:sldId id="468" r:id="rId8"/>
    <p:sldId id="469" r:id="rId9"/>
    <p:sldId id="47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1"/>
  </p:normalViewPr>
  <p:slideViewPr>
    <p:cSldViewPr>
      <p:cViewPr varScale="1">
        <p:scale>
          <a:sx n="87" d="100"/>
          <a:sy n="87" d="100"/>
        </p:scale>
        <p:origin x="-624" y="-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B4A62-ED37-48A3-BC8D-8F60B7F668F7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3E561-74B4-42E3-A77A-B5ED5E86D7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846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4897A-5929-477E-89A1-FBBFFF91A1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458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4897A-5929-477E-89A1-FBBFFF91A10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984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297A-C470-4E4C-A04E-01E8AB805A9F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5595-321A-4476-9745-D94246939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833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297A-C470-4E4C-A04E-01E8AB805A9F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5595-321A-4476-9745-D94246939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319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297A-C470-4E4C-A04E-01E8AB805A9F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5595-321A-4476-9745-D94246939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601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297A-C470-4E4C-A04E-01E8AB805A9F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5595-321A-4476-9745-D94246939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583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297A-C470-4E4C-A04E-01E8AB805A9F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5595-321A-4476-9745-D94246939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95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297A-C470-4E4C-A04E-01E8AB805A9F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5595-321A-4476-9745-D94246939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01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297A-C470-4E4C-A04E-01E8AB805A9F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5595-321A-4476-9745-D94246939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137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297A-C470-4E4C-A04E-01E8AB805A9F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5595-321A-4476-9745-D94246939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280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297A-C470-4E4C-A04E-01E8AB805A9F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5595-321A-4476-9745-D94246939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51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297A-C470-4E4C-A04E-01E8AB805A9F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5595-321A-4476-9745-D94246939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651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297A-C470-4E4C-A04E-01E8AB805A9F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5595-321A-4476-9745-D94246939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77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F297A-C470-4E4C-A04E-01E8AB805A9F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15595-321A-4476-9745-D94246939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55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1D407DE-0885-2947-B051-6B35CE924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26697"/>
            <a:ext cx="12179300" cy="4114800"/>
          </a:xfrm>
          <a:prstGeom prst="rect">
            <a:avLst/>
          </a:prstGeom>
        </p:spPr>
      </p:pic>
      <p:sp>
        <p:nvSpPr>
          <p:cNvPr id="25" name="Freeform 24"/>
          <p:cNvSpPr>
            <a:spLocks/>
          </p:cNvSpPr>
          <p:nvPr/>
        </p:nvSpPr>
        <p:spPr bwMode="auto">
          <a:xfrm>
            <a:off x="10090008" y="2797528"/>
            <a:ext cx="2101992" cy="2358232"/>
          </a:xfrm>
          <a:custGeom>
            <a:avLst/>
            <a:gdLst>
              <a:gd name="connsiteX0" fmla="*/ 2086833 w 2086833"/>
              <a:gd name="connsiteY0" fmla="*/ 0 h 2312943"/>
              <a:gd name="connsiteX1" fmla="*/ 2086833 w 2086833"/>
              <a:gd name="connsiteY1" fmla="*/ 2312943 h 2312943"/>
              <a:gd name="connsiteX2" fmla="*/ 0 w 2086833"/>
              <a:gd name="connsiteY2" fmla="*/ 1130920 h 2312943"/>
              <a:gd name="connsiteX3" fmla="*/ 1828800 w 2086833"/>
              <a:gd name="connsiteY3" fmla="*/ 140320 h 231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833" h="2312943">
                <a:moveTo>
                  <a:pt x="2086833" y="0"/>
                </a:moveTo>
                <a:lnTo>
                  <a:pt x="2086833" y="2312943"/>
                </a:lnTo>
                <a:lnTo>
                  <a:pt x="0" y="1130920"/>
                </a:lnTo>
                <a:lnTo>
                  <a:pt x="1828800" y="14032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10107820" y="1875492"/>
            <a:ext cx="1834476" cy="2077355"/>
          </a:xfrm>
          <a:custGeom>
            <a:avLst/>
            <a:gdLst>
              <a:gd name="T0" fmla="*/ 0 w 1154"/>
              <a:gd name="T1" fmla="*/ 0 h 1291"/>
              <a:gd name="T2" fmla="*/ 1154 w 1154"/>
              <a:gd name="T3" fmla="*/ 667 h 1291"/>
              <a:gd name="T4" fmla="*/ 0 w 1154"/>
              <a:gd name="T5" fmla="*/ 1291 h 1291"/>
              <a:gd name="T6" fmla="*/ 0 w 1154"/>
              <a:gd name="T7" fmla="*/ 1291 h 1291"/>
              <a:gd name="T8" fmla="*/ 0 w 1154"/>
              <a:gd name="T9" fmla="*/ 0 h 1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4" h="1291">
                <a:moveTo>
                  <a:pt x="0" y="0"/>
                </a:moveTo>
                <a:lnTo>
                  <a:pt x="1154" y="667"/>
                </a:lnTo>
                <a:lnTo>
                  <a:pt x="0" y="1291"/>
                </a:lnTo>
                <a:lnTo>
                  <a:pt x="0" y="1291"/>
                </a:lnTo>
                <a:lnTo>
                  <a:pt x="0" y="0"/>
                </a:lnTo>
                <a:close/>
              </a:path>
            </a:pathLst>
          </a:custGeom>
          <a:solidFill>
            <a:srgbClr val="55D2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0"/>
          <p:cNvSpPr>
            <a:spLocks/>
          </p:cNvSpPr>
          <p:nvPr/>
        </p:nvSpPr>
        <p:spPr bwMode="auto">
          <a:xfrm>
            <a:off x="8211389" y="2844660"/>
            <a:ext cx="1915549" cy="2124019"/>
          </a:xfrm>
          <a:custGeom>
            <a:avLst/>
            <a:gdLst>
              <a:gd name="T0" fmla="*/ 1205 w 1205"/>
              <a:gd name="T1" fmla="*/ 679 h 1320"/>
              <a:gd name="T2" fmla="*/ 0 w 1205"/>
              <a:gd name="T3" fmla="*/ 1320 h 1320"/>
              <a:gd name="T4" fmla="*/ 0 w 1205"/>
              <a:gd name="T5" fmla="*/ 14 h 1320"/>
              <a:gd name="T6" fmla="*/ 30 w 1205"/>
              <a:gd name="T7" fmla="*/ 0 h 1320"/>
              <a:gd name="T8" fmla="*/ 1205 w 1205"/>
              <a:gd name="T9" fmla="*/ 679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5" h="1320">
                <a:moveTo>
                  <a:pt x="1205" y="679"/>
                </a:moveTo>
                <a:lnTo>
                  <a:pt x="0" y="1320"/>
                </a:lnTo>
                <a:lnTo>
                  <a:pt x="0" y="14"/>
                </a:lnTo>
                <a:lnTo>
                  <a:pt x="30" y="0"/>
                </a:lnTo>
                <a:lnTo>
                  <a:pt x="1205" y="679"/>
                </a:lnTo>
                <a:close/>
              </a:path>
            </a:pathLst>
          </a:custGeom>
          <a:solidFill>
            <a:srgbClr val="7EDA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1"/>
          <p:cNvSpPr>
            <a:spLocks/>
          </p:cNvSpPr>
          <p:nvPr/>
        </p:nvSpPr>
        <p:spPr bwMode="auto">
          <a:xfrm>
            <a:off x="8239960" y="1875570"/>
            <a:ext cx="1867859" cy="2077355"/>
          </a:xfrm>
          <a:custGeom>
            <a:avLst/>
            <a:gdLst>
              <a:gd name="T0" fmla="*/ 1175 w 1175"/>
              <a:gd name="T1" fmla="*/ 0 h 1291"/>
              <a:gd name="T2" fmla="*/ 1175 w 1175"/>
              <a:gd name="T3" fmla="*/ 1291 h 1291"/>
              <a:gd name="T4" fmla="*/ 1173 w 1175"/>
              <a:gd name="T5" fmla="*/ 1291 h 1291"/>
              <a:gd name="T6" fmla="*/ 0 w 1175"/>
              <a:gd name="T7" fmla="*/ 610 h 1291"/>
              <a:gd name="T8" fmla="*/ 1175 w 1175"/>
              <a:gd name="T9" fmla="*/ 0 h 1291"/>
              <a:gd name="T10" fmla="*/ 1175 w 1175"/>
              <a:gd name="T11" fmla="*/ 0 h 1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75" h="1291">
                <a:moveTo>
                  <a:pt x="1175" y="0"/>
                </a:moveTo>
                <a:lnTo>
                  <a:pt x="1175" y="1291"/>
                </a:lnTo>
                <a:lnTo>
                  <a:pt x="1173" y="1291"/>
                </a:lnTo>
                <a:lnTo>
                  <a:pt x="0" y="610"/>
                </a:lnTo>
                <a:lnTo>
                  <a:pt x="1175" y="0"/>
                </a:lnTo>
                <a:lnTo>
                  <a:pt x="1175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2"/>
          <p:cNvSpPr>
            <a:spLocks/>
          </p:cNvSpPr>
          <p:nvPr/>
        </p:nvSpPr>
        <p:spPr bwMode="auto">
          <a:xfrm>
            <a:off x="6135285" y="2823545"/>
            <a:ext cx="2076105" cy="2124019"/>
          </a:xfrm>
          <a:custGeom>
            <a:avLst/>
            <a:gdLst>
              <a:gd name="T0" fmla="*/ 1306 w 1306"/>
              <a:gd name="T1" fmla="*/ 0 h 1320"/>
              <a:gd name="T2" fmla="*/ 1306 w 1306"/>
              <a:gd name="T3" fmla="*/ 1320 h 1320"/>
              <a:gd name="T4" fmla="*/ 0 w 1306"/>
              <a:gd name="T5" fmla="*/ 682 h 1320"/>
              <a:gd name="T6" fmla="*/ 1306 w 1306"/>
              <a:gd name="T7" fmla="*/ 0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6" h="1320">
                <a:moveTo>
                  <a:pt x="1306" y="0"/>
                </a:moveTo>
                <a:lnTo>
                  <a:pt x="1306" y="1320"/>
                </a:lnTo>
                <a:lnTo>
                  <a:pt x="0" y="682"/>
                </a:lnTo>
                <a:lnTo>
                  <a:pt x="1306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-4" y="1"/>
            <a:ext cx="6648042" cy="4841118"/>
          </a:xfrm>
          <a:custGeom>
            <a:avLst/>
            <a:gdLst>
              <a:gd name="connsiteX0" fmla="*/ 0 w 6648038"/>
              <a:gd name="connsiteY0" fmla="*/ 0 h 4841115"/>
              <a:gd name="connsiteX1" fmla="*/ 1162864 w 6648038"/>
              <a:gd name="connsiteY1" fmla="*/ 0 h 4841115"/>
              <a:gd name="connsiteX2" fmla="*/ 6648038 w 6648038"/>
              <a:gd name="connsiteY2" fmla="*/ 3223965 h 4841115"/>
              <a:gd name="connsiteX3" fmla="*/ 3570444 w 6648038"/>
              <a:gd name="connsiteY3" fmla="*/ 4841115 h 4841115"/>
              <a:gd name="connsiteX4" fmla="*/ 0 w 6648038"/>
              <a:gd name="connsiteY4" fmla="*/ 2862839 h 4841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038" h="4841115">
                <a:moveTo>
                  <a:pt x="0" y="0"/>
                </a:moveTo>
                <a:lnTo>
                  <a:pt x="1162864" y="0"/>
                </a:lnTo>
                <a:lnTo>
                  <a:pt x="6648038" y="3223965"/>
                </a:lnTo>
                <a:lnTo>
                  <a:pt x="3570444" y="4841115"/>
                </a:lnTo>
                <a:lnTo>
                  <a:pt x="0" y="2862839"/>
                </a:lnTo>
                <a:close/>
              </a:path>
            </a:pathLst>
          </a:custGeom>
          <a:gradFill flip="none" rotWithShape="1">
            <a:gsLst>
              <a:gs pos="0">
                <a:srgbClr val="04BEFE">
                  <a:alpha val="52000"/>
                </a:srgbClr>
              </a:gs>
              <a:gs pos="100000">
                <a:srgbClr val="4498EC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>
            <a:off x="-1" y="1218884"/>
            <a:ext cx="4934380" cy="4524942"/>
          </a:xfrm>
          <a:custGeom>
            <a:avLst/>
            <a:gdLst>
              <a:gd name="connsiteX0" fmla="*/ 0 w 4927653"/>
              <a:gd name="connsiteY0" fmla="*/ 0 h 4464186"/>
              <a:gd name="connsiteX1" fmla="*/ 4927653 w 4927653"/>
              <a:gd name="connsiteY1" fmla="*/ 2867161 h 4464186"/>
              <a:gd name="connsiteX2" fmla="*/ 4357741 w 4927653"/>
              <a:gd name="connsiteY2" fmla="*/ 3164023 h 4464186"/>
              <a:gd name="connsiteX3" fmla="*/ 2228903 w 4927653"/>
              <a:gd name="connsiteY3" fmla="*/ 4272099 h 4464186"/>
              <a:gd name="connsiteX4" fmla="*/ 1984428 w 4927653"/>
              <a:gd name="connsiteY4" fmla="*/ 4392749 h 4464186"/>
              <a:gd name="connsiteX5" fmla="*/ 1857428 w 4927653"/>
              <a:gd name="connsiteY5" fmla="*/ 4464186 h 4464186"/>
              <a:gd name="connsiteX6" fmla="*/ 0 w 4927653"/>
              <a:gd name="connsiteY6" fmla="*/ 3491824 h 4464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27653" h="4464186">
                <a:moveTo>
                  <a:pt x="0" y="0"/>
                </a:moveTo>
                <a:lnTo>
                  <a:pt x="4927653" y="2867161"/>
                </a:lnTo>
                <a:lnTo>
                  <a:pt x="4357741" y="3164023"/>
                </a:lnTo>
                <a:lnTo>
                  <a:pt x="2228903" y="4272099"/>
                </a:lnTo>
                <a:lnTo>
                  <a:pt x="1984428" y="4392749"/>
                </a:lnTo>
                <a:lnTo>
                  <a:pt x="1857428" y="4464186"/>
                </a:lnTo>
                <a:lnTo>
                  <a:pt x="0" y="349182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-1" y="1218886"/>
            <a:ext cx="4934380" cy="3207084"/>
          </a:xfrm>
          <a:custGeom>
            <a:avLst/>
            <a:gdLst>
              <a:gd name="connsiteX0" fmla="*/ 0 w 4927653"/>
              <a:gd name="connsiteY0" fmla="*/ 0 h 3164023"/>
              <a:gd name="connsiteX1" fmla="*/ 4927653 w 4927653"/>
              <a:gd name="connsiteY1" fmla="*/ 2867161 h 3164023"/>
              <a:gd name="connsiteX2" fmla="*/ 4357741 w 4927653"/>
              <a:gd name="connsiteY2" fmla="*/ 3164023 h 3164023"/>
              <a:gd name="connsiteX3" fmla="*/ 0 w 4927653"/>
              <a:gd name="connsiteY3" fmla="*/ 627164 h 316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7653" h="3164023">
                <a:moveTo>
                  <a:pt x="0" y="0"/>
                </a:moveTo>
                <a:lnTo>
                  <a:pt x="4927653" y="2867161"/>
                </a:lnTo>
                <a:lnTo>
                  <a:pt x="4357741" y="3164023"/>
                </a:lnTo>
                <a:lnTo>
                  <a:pt x="0" y="627164"/>
                </a:lnTo>
                <a:close/>
              </a:path>
            </a:pathLst>
          </a:custGeom>
          <a:gradFill flip="none" rotWithShape="1">
            <a:gsLst>
              <a:gs pos="0">
                <a:srgbClr val="38CAFE"/>
              </a:gs>
              <a:gs pos="53000">
                <a:srgbClr val="A9E8FF">
                  <a:alpha val="4000"/>
                </a:srgbClr>
              </a:gs>
              <a:gs pos="100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>
            <a:off x="-7" y="1263878"/>
            <a:ext cx="12192007" cy="5202237"/>
          </a:xfrm>
          <a:custGeom>
            <a:avLst/>
            <a:gdLst>
              <a:gd name="connsiteX0" fmla="*/ 10215615 w 12175385"/>
              <a:gd name="connsiteY0" fmla="*/ 0 h 5132388"/>
              <a:gd name="connsiteX1" fmla="*/ 12175385 w 12175385"/>
              <a:gd name="connsiteY1" fmla="*/ 1133839 h 5132388"/>
              <a:gd name="connsiteX2" fmla="*/ 12175385 w 12175385"/>
              <a:gd name="connsiteY2" fmla="*/ 1914889 h 5132388"/>
              <a:gd name="connsiteX3" fmla="*/ 10215615 w 12175385"/>
              <a:gd name="connsiteY3" fmla="*/ 781050 h 5132388"/>
              <a:gd name="connsiteX4" fmla="*/ 1857428 w 12175385"/>
              <a:gd name="connsiteY4" fmla="*/ 5132388 h 5132388"/>
              <a:gd name="connsiteX5" fmla="*/ 0 w 12175385"/>
              <a:gd name="connsiteY5" fmla="*/ 4157340 h 5132388"/>
              <a:gd name="connsiteX6" fmla="*/ 0 w 12175385"/>
              <a:gd name="connsiteY6" fmla="*/ 3376290 h 5132388"/>
              <a:gd name="connsiteX7" fmla="*/ 1857428 w 12175385"/>
              <a:gd name="connsiteY7" fmla="*/ 4351338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75385" h="5132388">
                <a:moveTo>
                  <a:pt x="10215615" y="0"/>
                </a:moveTo>
                <a:lnTo>
                  <a:pt x="12175385" y="1133839"/>
                </a:lnTo>
                <a:lnTo>
                  <a:pt x="12175385" y="1914889"/>
                </a:lnTo>
                <a:lnTo>
                  <a:pt x="10215615" y="781050"/>
                </a:lnTo>
                <a:lnTo>
                  <a:pt x="1857428" y="5132388"/>
                </a:lnTo>
                <a:lnTo>
                  <a:pt x="0" y="4157340"/>
                </a:lnTo>
                <a:lnTo>
                  <a:pt x="0" y="3376290"/>
                </a:lnTo>
                <a:lnTo>
                  <a:pt x="1857428" y="435133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76200" dist="50800" dir="5400000" algn="tl" rotWithShape="0">
              <a:schemeClr val="accent1">
                <a:lumMod val="75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Freeform 46"/>
          <p:cNvSpPr/>
          <p:nvPr/>
        </p:nvSpPr>
        <p:spPr>
          <a:xfrm>
            <a:off x="1" y="5470207"/>
            <a:ext cx="1863610" cy="1387793"/>
          </a:xfrm>
          <a:custGeom>
            <a:avLst/>
            <a:gdLst>
              <a:gd name="connsiteX0" fmla="*/ 0 w 1863609"/>
              <a:gd name="connsiteY0" fmla="*/ 0 h 1387792"/>
              <a:gd name="connsiteX1" fmla="*/ 1863609 w 1863609"/>
              <a:gd name="connsiteY1" fmla="*/ 990256 h 1387792"/>
              <a:gd name="connsiteX2" fmla="*/ 1113400 w 1863609"/>
              <a:gd name="connsiteY2" fmla="*/ 1387792 h 1387792"/>
              <a:gd name="connsiteX3" fmla="*/ 0 w 1863609"/>
              <a:gd name="connsiteY3" fmla="*/ 1387792 h 1387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609" h="1387792">
                <a:moveTo>
                  <a:pt x="0" y="0"/>
                </a:moveTo>
                <a:lnTo>
                  <a:pt x="1863609" y="990256"/>
                </a:lnTo>
                <a:lnTo>
                  <a:pt x="1113400" y="1387792"/>
                </a:lnTo>
                <a:lnTo>
                  <a:pt x="0" y="1387792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67C8DE2B-FDE4-6C4F-B882-7E383D419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853" y="3431767"/>
            <a:ext cx="1963516" cy="1436050"/>
          </a:xfrm>
          <a:prstGeom prst="rect">
            <a:avLst/>
          </a:prstGeom>
        </p:spPr>
      </p:pic>
      <p:sp>
        <p:nvSpPr>
          <p:cNvPr id="19" name="Подзаголовок 2">
            <a:extLst>
              <a:ext uri="{FF2B5EF4-FFF2-40B4-BE49-F238E27FC236}">
                <a16:creationId xmlns="" xmlns:a16="http://schemas.microsoft.com/office/drawing/2014/main" id="{A74F5B0D-48B5-4698-923F-2DB3F7A54AEA}"/>
              </a:ext>
            </a:extLst>
          </p:cNvPr>
          <p:cNvSpPr txBox="1">
            <a:spLocks/>
          </p:cNvSpPr>
          <p:nvPr/>
        </p:nvSpPr>
        <p:spPr>
          <a:xfrm>
            <a:off x="8759420" y="5382412"/>
            <a:ext cx="3060073" cy="1177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03225" y="388701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2800" dirty="0">
                <a:solidFill>
                  <a:srgbClr val="0000CC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ПРЕЗЕНТАЦИЯ </a:t>
            </a:r>
          </a:p>
          <a:p>
            <a:pPr algn="ctr"/>
            <a:r>
              <a:rPr lang="ru-RU" altLang="ru-RU" sz="2800" dirty="0">
                <a:solidFill>
                  <a:srgbClr val="0000CC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ЭЛЕКТИВНОЙ ДИСЦИПЛИНЫ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78141" y="4968679"/>
            <a:ext cx="654685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</a:rPr>
              <a:t>«Практическая демография </a:t>
            </a:r>
          </a:p>
          <a:p>
            <a:pPr algn="ctr"/>
            <a:r>
              <a:rPr lang="ru-RU" sz="4000" b="1" dirty="0" smtClean="0">
                <a:solidFill>
                  <a:srgbClr val="0000CC"/>
                </a:solidFill>
              </a:rPr>
              <a:t>для юристов»</a:t>
            </a:r>
            <a:endParaRPr lang="ru-RU" sz="4000" dirty="0">
              <a:solidFill>
                <a:srgbClr val="0000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90255" y="6281449"/>
            <a:ext cx="50994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solidFill>
                  <a:srgbClr val="0000CC"/>
                </a:solidFill>
              </a:rPr>
              <a:t>К</a:t>
            </a:r>
            <a:r>
              <a:rPr lang="ru-RU" sz="2000" dirty="0" smtClean="0">
                <a:solidFill>
                  <a:srgbClr val="0000CC"/>
                </a:solidFill>
              </a:rPr>
              <a:t>афедра </a:t>
            </a:r>
            <a:r>
              <a:rPr lang="ru-RU" sz="2000" dirty="0">
                <a:solidFill>
                  <a:srgbClr val="0000CC"/>
                </a:solidFill>
              </a:rPr>
              <a:t>истории, политологии и социологии</a:t>
            </a:r>
          </a:p>
        </p:txBody>
      </p:sp>
    </p:spTree>
    <p:extLst>
      <p:ext uri="{BB962C8B-B14F-4D97-AF65-F5344CB8AC3E}">
        <p14:creationId xmlns:p14="http://schemas.microsoft.com/office/powerpoint/2010/main" val="2592081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1"/>
            <a:ext cx="12192000" cy="93610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Цель </a:t>
            </a:r>
            <a:r>
              <a:rPr lang="ru-RU" dirty="0" smtClean="0">
                <a:solidFill>
                  <a:schemeClr val="bg1"/>
                </a:solidFill>
              </a:rPr>
              <a:t>и задачи </a:t>
            </a:r>
            <a:r>
              <a:rPr lang="ru-RU" dirty="0">
                <a:solidFill>
                  <a:schemeClr val="bg1"/>
                </a:solidFill>
              </a:rPr>
              <a:t>освоения дисциплины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676" y="1268760"/>
            <a:ext cx="11940988" cy="1296144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ЦЕЛЬ</a:t>
            </a:r>
            <a:r>
              <a:rPr lang="ru-RU" dirty="0" smtClean="0"/>
              <a:t> – формирование научных </a:t>
            </a:r>
            <a:r>
              <a:rPr lang="ru-RU" dirty="0"/>
              <a:t>представлений о </a:t>
            </a:r>
            <a:r>
              <a:rPr lang="ru-RU" dirty="0" smtClean="0"/>
              <a:t>проблемах </a:t>
            </a:r>
            <a:r>
              <a:rPr lang="ru-RU" dirty="0"/>
              <a:t>демографического развития современного общества и правовых аспектах практики </a:t>
            </a:r>
            <a:r>
              <a:rPr lang="ru-RU" dirty="0" smtClean="0"/>
              <a:t>их регулирования</a:t>
            </a:r>
            <a:endParaRPr lang="ru-RU" dirty="0"/>
          </a:p>
        </p:txBody>
      </p:sp>
      <p:sp>
        <p:nvSpPr>
          <p:cNvPr id="4" name="Freeform 46">
            <a:extLst>
              <a:ext uri="{FF2B5EF4-FFF2-40B4-BE49-F238E27FC236}">
                <a16:creationId xmlns="" xmlns:a16="http://schemas.microsoft.com/office/drawing/2014/main" id="{7BC94787-AB04-404B-9BAB-B963520D5FF0}"/>
              </a:ext>
            </a:extLst>
          </p:cNvPr>
          <p:cNvSpPr/>
          <p:nvPr/>
        </p:nvSpPr>
        <p:spPr>
          <a:xfrm>
            <a:off x="0" y="-5023"/>
            <a:ext cx="1487488" cy="1129767"/>
          </a:xfrm>
          <a:custGeom>
            <a:avLst/>
            <a:gdLst>
              <a:gd name="connsiteX0" fmla="*/ 0 w 1863609"/>
              <a:gd name="connsiteY0" fmla="*/ 0 h 1387792"/>
              <a:gd name="connsiteX1" fmla="*/ 1863609 w 1863609"/>
              <a:gd name="connsiteY1" fmla="*/ 990256 h 1387792"/>
              <a:gd name="connsiteX2" fmla="*/ 1113400 w 1863609"/>
              <a:gd name="connsiteY2" fmla="*/ 1387792 h 1387792"/>
              <a:gd name="connsiteX3" fmla="*/ 0 w 1863609"/>
              <a:gd name="connsiteY3" fmla="*/ 1387792 h 1387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609" h="1387792">
                <a:moveTo>
                  <a:pt x="0" y="0"/>
                </a:moveTo>
                <a:lnTo>
                  <a:pt x="1863609" y="990256"/>
                </a:lnTo>
                <a:lnTo>
                  <a:pt x="1113400" y="1387792"/>
                </a:lnTo>
                <a:lnTo>
                  <a:pt x="0" y="138779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24643CC-773E-4940-87FD-25D692E7C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" y="476672"/>
            <a:ext cx="743747" cy="5439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3190" y="3102840"/>
            <a:ext cx="4100602" cy="3477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ctr">
              <a:buFont typeface="Wingdings" pitchFamily="2" charset="2"/>
              <a:buChar char="§"/>
            </a:pPr>
            <a:r>
              <a:rPr lang="ru-RU" sz="2000" dirty="0"/>
              <a:t>ознакомление с основными проблемами демографического развития современного общества, естественного и миграционного движения населения в России и в мире, правовыми аспектами практики их регулирования; овладение понятийно-терминологическим аппаратом, характеризующим демографические процессы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95800" y="3102840"/>
            <a:ext cx="3816423" cy="3477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§"/>
            </a:pPr>
            <a:r>
              <a:rPr lang="ru-RU" sz="2000" dirty="0"/>
              <a:t>формирование навыков использования основных показателей демографических процессов, статистических данных для анализа демографической ситуации в обществе, обоснования стратегий в области демографической, миграционной политики государства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0837" y="2641175"/>
            <a:ext cx="12663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ЗАДАЧИ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56241" y="3102839"/>
            <a:ext cx="3816423" cy="3477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§"/>
            </a:pPr>
            <a:r>
              <a:rPr lang="ru-RU" sz="2000" dirty="0"/>
              <a:t>развитие способностей по разработке самостоятельных проектов, поиску, сбору и анализу </a:t>
            </a:r>
            <a:r>
              <a:rPr lang="ru-RU" sz="2000" dirty="0" smtClean="0"/>
              <a:t>демографической </a:t>
            </a:r>
            <a:r>
              <a:rPr lang="ru-RU" sz="2000" dirty="0"/>
              <a:t>информации, самостоятельному достижению намеченной цели, постановке и решению задач; навыков совместной работы </a:t>
            </a:r>
            <a:r>
              <a:rPr lang="ru-RU" sz="2000" dirty="0" smtClean="0"/>
              <a:t>и делового </a:t>
            </a:r>
            <a:r>
              <a:rPr lang="ru-RU" sz="2000" dirty="0"/>
              <a:t>общения в группах</a:t>
            </a:r>
          </a:p>
        </p:txBody>
      </p:sp>
    </p:spTree>
    <p:extLst>
      <p:ext uri="{BB962C8B-B14F-4D97-AF65-F5344CB8AC3E}">
        <p14:creationId xmlns:p14="http://schemas.microsoft.com/office/powerpoint/2010/main" val="85909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9"/>
            <a:ext cx="12192000" cy="1008112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        Для </a:t>
            </a:r>
            <a:r>
              <a:rPr lang="ru-RU" dirty="0">
                <a:solidFill>
                  <a:schemeClr val="bg1"/>
                </a:solidFill>
              </a:rPr>
              <a:t>кого предназначена дисциплина?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56792"/>
            <a:ext cx="10515600" cy="489654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0099"/>
                </a:solidFill>
              </a:rPr>
              <a:t>Для обучающихся по </a:t>
            </a:r>
            <a:r>
              <a:rPr lang="ru-RU" sz="3200" dirty="0">
                <a:solidFill>
                  <a:srgbClr val="000099"/>
                </a:solidFill>
              </a:rPr>
              <a:t>направлению подготовки </a:t>
            </a:r>
            <a:endParaRPr lang="ru-RU" sz="3200" dirty="0" smtClean="0">
              <a:solidFill>
                <a:srgbClr val="000099"/>
              </a:solidFill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000099"/>
                </a:solidFill>
              </a:rPr>
              <a:t>40.03.01 «Юриспруденция»</a:t>
            </a:r>
            <a:endParaRPr lang="ru-RU" sz="3200" b="1" dirty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rgbClr val="000099"/>
                </a:solidFill>
              </a:rPr>
              <a:t>Профили подготовки</a:t>
            </a:r>
            <a:r>
              <a:rPr lang="ru-RU" sz="3200" dirty="0">
                <a:solidFill>
                  <a:srgbClr val="000099"/>
                </a:solidFill>
              </a:rPr>
              <a:t>: </a:t>
            </a:r>
            <a:endParaRPr lang="ru-RU" sz="3200" dirty="0" smtClean="0">
              <a:solidFill>
                <a:srgbClr val="000099"/>
              </a:solidFill>
            </a:endParaRPr>
          </a:p>
          <a:p>
            <a:r>
              <a:rPr lang="ru-RU" sz="3200" dirty="0" smtClean="0">
                <a:solidFill>
                  <a:srgbClr val="000099"/>
                </a:solidFill>
              </a:rPr>
              <a:t>Судебно-адвокатский</a:t>
            </a:r>
          </a:p>
          <a:p>
            <a:r>
              <a:rPr lang="ru-RU" sz="3200" dirty="0" smtClean="0">
                <a:solidFill>
                  <a:srgbClr val="000099"/>
                </a:solidFill>
              </a:rPr>
              <a:t>Следственно-судебный </a:t>
            </a:r>
          </a:p>
          <a:p>
            <a:pPr marL="0" indent="0">
              <a:buNone/>
            </a:pPr>
            <a:endParaRPr lang="ru-RU" sz="3200" dirty="0">
              <a:solidFill>
                <a:srgbClr val="000099"/>
              </a:solidFill>
            </a:endParaRPr>
          </a:p>
        </p:txBody>
      </p:sp>
      <p:sp>
        <p:nvSpPr>
          <p:cNvPr id="4" name="Freeform 46">
            <a:extLst>
              <a:ext uri="{FF2B5EF4-FFF2-40B4-BE49-F238E27FC236}">
                <a16:creationId xmlns="" xmlns:a16="http://schemas.microsoft.com/office/drawing/2014/main" id="{7BC94787-AB04-404B-9BAB-B963520D5FF0}"/>
              </a:ext>
            </a:extLst>
          </p:cNvPr>
          <p:cNvSpPr/>
          <p:nvPr/>
        </p:nvSpPr>
        <p:spPr>
          <a:xfrm>
            <a:off x="0" y="-5024"/>
            <a:ext cx="1863610" cy="1387793"/>
          </a:xfrm>
          <a:custGeom>
            <a:avLst/>
            <a:gdLst>
              <a:gd name="connsiteX0" fmla="*/ 0 w 1863609"/>
              <a:gd name="connsiteY0" fmla="*/ 0 h 1387792"/>
              <a:gd name="connsiteX1" fmla="*/ 1863609 w 1863609"/>
              <a:gd name="connsiteY1" fmla="*/ 990256 h 1387792"/>
              <a:gd name="connsiteX2" fmla="*/ 1113400 w 1863609"/>
              <a:gd name="connsiteY2" fmla="*/ 1387792 h 1387792"/>
              <a:gd name="connsiteX3" fmla="*/ 0 w 1863609"/>
              <a:gd name="connsiteY3" fmla="*/ 1387792 h 1387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609" h="1387792">
                <a:moveTo>
                  <a:pt x="0" y="0"/>
                </a:moveTo>
                <a:lnTo>
                  <a:pt x="1863609" y="990256"/>
                </a:lnTo>
                <a:lnTo>
                  <a:pt x="1113400" y="1387792"/>
                </a:lnTo>
                <a:lnTo>
                  <a:pt x="0" y="138779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24643CC-773E-4940-87FD-25D692E7C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70" y="586151"/>
            <a:ext cx="743747" cy="54395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350" y="2708920"/>
            <a:ext cx="4311117" cy="339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139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5459498"/>
            <a:ext cx="2847256" cy="137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1"/>
            <a:ext cx="12192000" cy="108012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        </a:t>
            </a:r>
            <a:r>
              <a:rPr lang="ru-RU" sz="4000" dirty="0">
                <a:solidFill>
                  <a:schemeClr val="bg1"/>
                </a:solidFill>
              </a:rPr>
              <a:t>Что изучается в ходе освоения дисциплины</a:t>
            </a:r>
            <a:r>
              <a:rPr lang="ru-RU" sz="4000" dirty="0" smtClean="0">
                <a:solidFill>
                  <a:schemeClr val="bg1"/>
                </a:solidFill>
              </a:rPr>
              <a:t>?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746" y="1556792"/>
            <a:ext cx="7713446" cy="490087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0099"/>
                </a:solidFill>
              </a:rPr>
              <a:t>практика правового регулирования социально-демографических феноменов: «</a:t>
            </a:r>
            <a:r>
              <a:rPr lang="ru-RU" sz="2400" i="1" dirty="0">
                <a:solidFill>
                  <a:srgbClr val="000099"/>
                </a:solidFill>
              </a:rPr>
              <a:t>рождаемость», «смертность», «</a:t>
            </a:r>
            <a:r>
              <a:rPr lang="ru-RU" sz="2400" i="1" dirty="0" err="1">
                <a:solidFill>
                  <a:srgbClr val="000099"/>
                </a:solidFill>
              </a:rPr>
              <a:t>брачность</a:t>
            </a:r>
            <a:r>
              <a:rPr lang="ru-RU" sz="2400" i="1" dirty="0">
                <a:solidFill>
                  <a:srgbClr val="000099"/>
                </a:solidFill>
              </a:rPr>
              <a:t>», «разводимость», «семейная политика», «урбанизация», «миграция», «демографическая политика»</a:t>
            </a:r>
          </a:p>
          <a:p>
            <a:r>
              <a:rPr lang="ru-RU" sz="2400" dirty="0" smtClean="0">
                <a:solidFill>
                  <a:srgbClr val="000099"/>
                </a:solidFill>
              </a:rPr>
              <a:t>основы </a:t>
            </a:r>
            <a:r>
              <a:rPr lang="ru-RU" sz="2400" dirty="0">
                <a:solidFill>
                  <a:srgbClr val="000099"/>
                </a:solidFill>
              </a:rPr>
              <a:t>проектирования </a:t>
            </a:r>
            <a:r>
              <a:rPr lang="ru-RU" sz="2400" dirty="0" smtClean="0">
                <a:solidFill>
                  <a:srgbClr val="000099"/>
                </a:solidFill>
              </a:rPr>
              <a:t>социально-демографического исследования</a:t>
            </a:r>
          </a:p>
          <a:p>
            <a:r>
              <a:rPr lang="ru-RU" sz="2400" dirty="0" smtClean="0">
                <a:solidFill>
                  <a:srgbClr val="000099"/>
                </a:solidFill>
              </a:rPr>
              <a:t>основные методы </a:t>
            </a:r>
            <a:r>
              <a:rPr lang="ru-RU" sz="2400" dirty="0">
                <a:solidFill>
                  <a:srgbClr val="000099"/>
                </a:solidFill>
              </a:rPr>
              <a:t>поиска, сбора, анализа и обработки </a:t>
            </a:r>
            <a:r>
              <a:rPr lang="ru-RU" sz="2400" dirty="0" smtClean="0">
                <a:solidFill>
                  <a:srgbClr val="000099"/>
                </a:solidFill>
              </a:rPr>
              <a:t>демографической </a:t>
            </a:r>
            <a:r>
              <a:rPr lang="ru-RU" sz="2400" dirty="0">
                <a:solidFill>
                  <a:srgbClr val="000099"/>
                </a:solidFill>
              </a:rPr>
              <a:t>информации, необходимой для решения поставленных </a:t>
            </a:r>
            <a:r>
              <a:rPr lang="ru-RU" sz="2400" dirty="0" smtClean="0">
                <a:solidFill>
                  <a:srgbClr val="000099"/>
                </a:solidFill>
              </a:rPr>
              <a:t>задач</a:t>
            </a:r>
          </a:p>
          <a:p>
            <a:r>
              <a:rPr lang="ru-RU" sz="2400" dirty="0" smtClean="0">
                <a:solidFill>
                  <a:srgbClr val="000099"/>
                </a:solidFill>
              </a:rPr>
              <a:t>зарубежный опыт правового обеспечения </a:t>
            </a:r>
            <a:r>
              <a:rPr lang="ru-RU" sz="2400" dirty="0">
                <a:solidFill>
                  <a:srgbClr val="000099"/>
                </a:solidFill>
              </a:rPr>
              <a:t>государственной политики повышения рождаемости/ снижения смертности/ увеличения </a:t>
            </a:r>
            <a:r>
              <a:rPr lang="ru-RU" sz="2400" dirty="0" smtClean="0">
                <a:solidFill>
                  <a:srgbClr val="000099"/>
                </a:solidFill>
              </a:rPr>
              <a:t>продолжительности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4" name="Freeform 46">
            <a:extLst>
              <a:ext uri="{FF2B5EF4-FFF2-40B4-BE49-F238E27FC236}">
                <a16:creationId xmlns="" xmlns:a16="http://schemas.microsoft.com/office/drawing/2014/main" id="{7BC94787-AB04-404B-9BAB-B963520D5FF0}"/>
              </a:ext>
            </a:extLst>
          </p:cNvPr>
          <p:cNvSpPr/>
          <p:nvPr/>
        </p:nvSpPr>
        <p:spPr>
          <a:xfrm>
            <a:off x="0" y="-5023"/>
            <a:ext cx="1703512" cy="1273784"/>
          </a:xfrm>
          <a:custGeom>
            <a:avLst/>
            <a:gdLst>
              <a:gd name="connsiteX0" fmla="*/ 0 w 1863609"/>
              <a:gd name="connsiteY0" fmla="*/ 0 h 1387792"/>
              <a:gd name="connsiteX1" fmla="*/ 1863609 w 1863609"/>
              <a:gd name="connsiteY1" fmla="*/ 990256 h 1387792"/>
              <a:gd name="connsiteX2" fmla="*/ 1113400 w 1863609"/>
              <a:gd name="connsiteY2" fmla="*/ 1387792 h 1387792"/>
              <a:gd name="connsiteX3" fmla="*/ 0 w 1863609"/>
              <a:gd name="connsiteY3" fmla="*/ 1387792 h 1387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609" h="1387792">
                <a:moveTo>
                  <a:pt x="0" y="0"/>
                </a:moveTo>
                <a:lnTo>
                  <a:pt x="1863609" y="990256"/>
                </a:lnTo>
                <a:lnTo>
                  <a:pt x="1113400" y="1387792"/>
                </a:lnTo>
                <a:lnTo>
                  <a:pt x="0" y="138779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24643CC-773E-4940-87FD-25D692E7C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79" y="476672"/>
            <a:ext cx="743747" cy="54395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575" y="1412776"/>
            <a:ext cx="3761741" cy="190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3550277"/>
            <a:ext cx="3070608" cy="185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3" y="3401114"/>
            <a:ext cx="1424766" cy="205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595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03635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        </a:t>
            </a:r>
            <a:r>
              <a:rPr lang="ru-RU" dirty="0">
                <a:solidFill>
                  <a:schemeClr val="bg1"/>
                </a:solidFill>
              </a:rPr>
              <a:t>Тематический план дисциплины</a:t>
            </a:r>
          </a:p>
        </p:txBody>
      </p:sp>
      <p:sp>
        <p:nvSpPr>
          <p:cNvPr id="4" name="Freeform 46">
            <a:extLst>
              <a:ext uri="{FF2B5EF4-FFF2-40B4-BE49-F238E27FC236}">
                <a16:creationId xmlns="" xmlns:a16="http://schemas.microsoft.com/office/drawing/2014/main" id="{7BC94787-AB04-404B-9BAB-B963520D5FF0}"/>
              </a:ext>
            </a:extLst>
          </p:cNvPr>
          <p:cNvSpPr/>
          <p:nvPr/>
        </p:nvSpPr>
        <p:spPr>
          <a:xfrm>
            <a:off x="0" y="-5024"/>
            <a:ext cx="1863610" cy="1387793"/>
          </a:xfrm>
          <a:custGeom>
            <a:avLst/>
            <a:gdLst>
              <a:gd name="connsiteX0" fmla="*/ 0 w 1863609"/>
              <a:gd name="connsiteY0" fmla="*/ 0 h 1387792"/>
              <a:gd name="connsiteX1" fmla="*/ 1863609 w 1863609"/>
              <a:gd name="connsiteY1" fmla="*/ 990256 h 1387792"/>
              <a:gd name="connsiteX2" fmla="*/ 1113400 w 1863609"/>
              <a:gd name="connsiteY2" fmla="*/ 1387792 h 1387792"/>
              <a:gd name="connsiteX3" fmla="*/ 0 w 1863609"/>
              <a:gd name="connsiteY3" fmla="*/ 1387792 h 1387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609" h="1387792">
                <a:moveTo>
                  <a:pt x="0" y="0"/>
                </a:moveTo>
                <a:lnTo>
                  <a:pt x="1863609" y="990256"/>
                </a:lnTo>
                <a:lnTo>
                  <a:pt x="1113400" y="1387792"/>
                </a:lnTo>
                <a:lnTo>
                  <a:pt x="0" y="138779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24643CC-773E-4940-87FD-25D692E7C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70" y="586151"/>
            <a:ext cx="743747" cy="543952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919926"/>
              </p:ext>
            </p:extLst>
          </p:nvPr>
        </p:nvGraphicFramePr>
        <p:xfrm>
          <a:off x="407368" y="1556792"/>
          <a:ext cx="11449272" cy="47658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449272"/>
              </a:tblGrid>
              <a:tr h="1080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Тема 1. Демография как наука и вид практической деятельности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6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800">
                          <a:effectLst/>
                        </a:rPr>
                        <a:t>Тема 2. Народонаселение и его измерение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98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8305" algn="l"/>
                        </a:tabLst>
                      </a:pPr>
                      <a:r>
                        <a:rPr lang="ru-RU" sz="2800">
                          <a:effectLst/>
                        </a:rPr>
                        <a:t>Тема 3. Брачность и разводимость населения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98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8305" algn="l"/>
                        </a:tabLst>
                      </a:pPr>
                      <a:r>
                        <a:rPr lang="ru-RU" sz="2800">
                          <a:effectLst/>
                        </a:rPr>
                        <a:t>Тема 4. Воспроизводство и естественное движение населения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98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8305" algn="l"/>
                        </a:tabLst>
                      </a:pPr>
                      <a:r>
                        <a:rPr lang="ru-RU" sz="2800">
                          <a:effectLst/>
                        </a:rPr>
                        <a:t>Тема 5. Миграция населения. 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98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8305" algn="l"/>
                        </a:tabLst>
                      </a:pPr>
                      <a:r>
                        <a:rPr lang="ru-RU" sz="2800">
                          <a:effectLst/>
                        </a:rPr>
                        <a:t>Тема 6. Расселение и урбанизация</a:t>
                      </a:r>
                      <a:endParaRPr lang="ru-RU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98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8305" algn="l"/>
                        </a:tabLst>
                      </a:pPr>
                      <a:r>
                        <a:rPr lang="ru-RU" sz="2800" dirty="0">
                          <a:effectLst/>
                        </a:rPr>
                        <a:t>Тема 7. Демографическая политика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8610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03635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        </a:t>
            </a:r>
            <a:r>
              <a:rPr lang="ru-RU" dirty="0">
                <a:solidFill>
                  <a:schemeClr val="bg1"/>
                </a:solidFill>
              </a:rPr>
              <a:t>Как будут проходить занятия?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7370" y="1340767"/>
            <a:ext cx="7988870" cy="4294967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Лекции, собеседования</a:t>
            </a:r>
            <a:endParaRPr lang="ru-RU" dirty="0">
              <a:solidFill>
                <a:srgbClr val="000099"/>
              </a:solidFill>
            </a:endParaRPr>
          </a:p>
          <a:p>
            <a:r>
              <a:rPr lang="ru-RU" dirty="0">
                <a:solidFill>
                  <a:srgbClr val="000099"/>
                </a:solidFill>
              </a:rPr>
              <a:t>Анализ конкретных примеров </a:t>
            </a:r>
            <a:r>
              <a:rPr lang="ru-RU" dirty="0" smtClean="0">
                <a:solidFill>
                  <a:srgbClr val="000099"/>
                </a:solidFill>
              </a:rPr>
              <a:t>(</a:t>
            </a:r>
            <a:r>
              <a:rPr lang="ru-RU" b="1" dirty="0" smtClean="0">
                <a:solidFill>
                  <a:srgbClr val="000099"/>
                </a:solidFill>
              </a:rPr>
              <a:t>кейсов</a:t>
            </a:r>
            <a:r>
              <a:rPr lang="ru-RU" dirty="0" smtClean="0">
                <a:solidFill>
                  <a:srgbClr val="000099"/>
                </a:solidFill>
              </a:rPr>
              <a:t>) из </a:t>
            </a:r>
            <a:r>
              <a:rPr lang="ru-RU" dirty="0" smtClean="0">
                <a:solidFill>
                  <a:srgbClr val="000099"/>
                </a:solidFill>
              </a:rPr>
              <a:t>практики правового регулирования демографических процессов в российских регионах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Разработка групповых </a:t>
            </a:r>
            <a:r>
              <a:rPr lang="ru-RU" b="1" dirty="0" smtClean="0">
                <a:solidFill>
                  <a:srgbClr val="000099"/>
                </a:solidFill>
              </a:rPr>
              <a:t>творческих проектов</a:t>
            </a:r>
            <a:r>
              <a:rPr lang="ru-RU" dirty="0" smtClean="0">
                <a:solidFill>
                  <a:srgbClr val="000099"/>
                </a:solidFill>
              </a:rPr>
              <a:t> «</a:t>
            </a:r>
            <a:r>
              <a:rPr lang="ru-RU" dirty="0" smtClean="0">
                <a:solidFill>
                  <a:srgbClr val="000099"/>
                </a:solidFill>
              </a:rPr>
              <a:t>Демографический </a:t>
            </a:r>
            <a:r>
              <a:rPr lang="ru-RU" dirty="0">
                <a:solidFill>
                  <a:srgbClr val="000099"/>
                </a:solidFill>
              </a:rPr>
              <a:t>паспорт субъекта Российской </a:t>
            </a:r>
            <a:r>
              <a:rPr lang="ru-RU" dirty="0" smtClean="0">
                <a:solidFill>
                  <a:srgbClr val="000099"/>
                </a:solidFill>
              </a:rPr>
              <a:t>Федерации»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Подготовка отчетных документов </a:t>
            </a:r>
            <a:r>
              <a:rPr lang="ru-RU" dirty="0" smtClean="0">
                <a:solidFill>
                  <a:srgbClr val="000099"/>
                </a:solidFill>
              </a:rPr>
              <a:t>и </a:t>
            </a:r>
            <a:r>
              <a:rPr lang="ru-RU" b="1" dirty="0" smtClean="0">
                <a:solidFill>
                  <a:srgbClr val="000099"/>
                </a:solidFill>
              </a:rPr>
              <a:t>публичная </a:t>
            </a:r>
            <a:r>
              <a:rPr lang="ru-RU" b="1" dirty="0">
                <a:solidFill>
                  <a:srgbClr val="000099"/>
                </a:solidFill>
              </a:rPr>
              <a:t>презентация </a:t>
            </a:r>
            <a:r>
              <a:rPr lang="ru-RU" dirty="0">
                <a:solidFill>
                  <a:srgbClr val="000099"/>
                </a:solidFill>
              </a:rPr>
              <a:t>проекта </a:t>
            </a:r>
            <a:r>
              <a:rPr lang="ru-RU" dirty="0" smtClean="0">
                <a:solidFill>
                  <a:srgbClr val="000099"/>
                </a:solidFill>
              </a:rPr>
              <a:t>«</a:t>
            </a:r>
            <a:r>
              <a:rPr lang="ru-RU" dirty="0">
                <a:solidFill>
                  <a:srgbClr val="000099"/>
                </a:solidFill>
              </a:rPr>
              <a:t>Демографический паспорт субъекта Российской Федерации</a:t>
            </a:r>
            <a:r>
              <a:rPr lang="ru-RU" dirty="0" smtClean="0">
                <a:solidFill>
                  <a:srgbClr val="000099"/>
                </a:solidFill>
              </a:rPr>
              <a:t>» и </a:t>
            </a:r>
            <a:r>
              <a:rPr lang="ru-RU" dirty="0" smtClean="0">
                <a:solidFill>
                  <a:srgbClr val="000099"/>
                </a:solidFill>
              </a:rPr>
              <a:t>его</a:t>
            </a:r>
            <a:endParaRPr lang="ru-RU" dirty="0" smtClean="0">
              <a:solidFill>
                <a:srgbClr val="000099"/>
              </a:solidFill>
            </a:endParaRPr>
          </a:p>
          <a:p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Freeform 46">
            <a:extLst>
              <a:ext uri="{FF2B5EF4-FFF2-40B4-BE49-F238E27FC236}">
                <a16:creationId xmlns="" xmlns:a16="http://schemas.microsoft.com/office/drawing/2014/main" id="{7BC94787-AB04-404B-9BAB-B963520D5FF0}"/>
              </a:ext>
            </a:extLst>
          </p:cNvPr>
          <p:cNvSpPr/>
          <p:nvPr/>
        </p:nvSpPr>
        <p:spPr>
          <a:xfrm>
            <a:off x="0" y="-5024"/>
            <a:ext cx="1559496" cy="1135127"/>
          </a:xfrm>
          <a:custGeom>
            <a:avLst/>
            <a:gdLst>
              <a:gd name="connsiteX0" fmla="*/ 0 w 1863609"/>
              <a:gd name="connsiteY0" fmla="*/ 0 h 1387792"/>
              <a:gd name="connsiteX1" fmla="*/ 1863609 w 1863609"/>
              <a:gd name="connsiteY1" fmla="*/ 990256 h 1387792"/>
              <a:gd name="connsiteX2" fmla="*/ 1113400 w 1863609"/>
              <a:gd name="connsiteY2" fmla="*/ 1387792 h 1387792"/>
              <a:gd name="connsiteX3" fmla="*/ 0 w 1863609"/>
              <a:gd name="connsiteY3" fmla="*/ 1387792 h 1387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609" h="1387792">
                <a:moveTo>
                  <a:pt x="0" y="0"/>
                </a:moveTo>
                <a:lnTo>
                  <a:pt x="1863609" y="990256"/>
                </a:lnTo>
                <a:lnTo>
                  <a:pt x="1113400" y="1387792"/>
                </a:lnTo>
                <a:lnTo>
                  <a:pt x="0" y="138779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24643CC-773E-4940-87FD-25D692E7C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6" y="326074"/>
            <a:ext cx="743747" cy="54395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198" y="3573016"/>
            <a:ext cx="2778133" cy="2419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1382769"/>
            <a:ext cx="3856614" cy="2008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2" y="5635735"/>
            <a:ext cx="4736406" cy="11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395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191667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Значение </a:t>
            </a:r>
            <a:r>
              <a:rPr lang="ru-RU" dirty="0">
                <a:solidFill>
                  <a:schemeClr val="bg1"/>
                </a:solidFill>
              </a:rPr>
              <a:t>дисциплины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для </a:t>
            </a:r>
            <a:r>
              <a:rPr lang="ru-RU" dirty="0">
                <a:solidFill>
                  <a:schemeClr val="bg1"/>
                </a:solidFill>
              </a:rPr>
              <a:t>дальнейшего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32855"/>
            <a:ext cx="9074224" cy="404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Основные </a:t>
            </a:r>
            <a:r>
              <a:rPr lang="ru-RU" sz="3200" dirty="0">
                <a:solidFill>
                  <a:srgbClr val="000099"/>
                </a:solidFill>
              </a:rPr>
              <a:t>положения дисциплины могут быть использованы в дальнейшем при изучении следующих дисциплин:</a:t>
            </a:r>
          </a:p>
          <a:p>
            <a:pPr lvl="0"/>
            <a:r>
              <a:rPr lang="ru-RU" sz="3200" dirty="0"/>
              <a:t>Семейное </a:t>
            </a:r>
            <a:r>
              <a:rPr lang="ru-RU" sz="3200" dirty="0" smtClean="0"/>
              <a:t>право</a:t>
            </a:r>
            <a:endParaRPr lang="ru-RU" sz="3200" dirty="0"/>
          </a:p>
          <a:p>
            <a:pPr lvl="0"/>
            <a:r>
              <a:rPr lang="ru-RU" sz="3200" dirty="0"/>
              <a:t>Право социального </a:t>
            </a:r>
            <a:r>
              <a:rPr lang="ru-RU" sz="3200" dirty="0" smtClean="0"/>
              <a:t>обеспечения</a:t>
            </a:r>
            <a:endParaRPr lang="ru-RU" sz="3200" dirty="0"/>
          </a:p>
          <a:p>
            <a:r>
              <a:rPr lang="ru-RU" sz="3200" dirty="0"/>
              <a:t>при написании курсовых, выпускных квалификационных работ, магистерских диссертаций.</a:t>
            </a:r>
            <a:endParaRPr lang="ru-RU" sz="3200" dirty="0">
              <a:solidFill>
                <a:srgbClr val="000099"/>
              </a:solidFill>
            </a:endParaRPr>
          </a:p>
        </p:txBody>
      </p:sp>
      <p:sp>
        <p:nvSpPr>
          <p:cNvPr id="4" name="Freeform 46">
            <a:extLst>
              <a:ext uri="{FF2B5EF4-FFF2-40B4-BE49-F238E27FC236}">
                <a16:creationId xmlns="" xmlns:a16="http://schemas.microsoft.com/office/drawing/2014/main" id="{7BC94787-AB04-404B-9BAB-B963520D5FF0}"/>
              </a:ext>
            </a:extLst>
          </p:cNvPr>
          <p:cNvSpPr/>
          <p:nvPr/>
        </p:nvSpPr>
        <p:spPr>
          <a:xfrm>
            <a:off x="0" y="-5024"/>
            <a:ext cx="1863610" cy="1387793"/>
          </a:xfrm>
          <a:custGeom>
            <a:avLst/>
            <a:gdLst>
              <a:gd name="connsiteX0" fmla="*/ 0 w 1863609"/>
              <a:gd name="connsiteY0" fmla="*/ 0 h 1387792"/>
              <a:gd name="connsiteX1" fmla="*/ 1863609 w 1863609"/>
              <a:gd name="connsiteY1" fmla="*/ 990256 h 1387792"/>
              <a:gd name="connsiteX2" fmla="*/ 1113400 w 1863609"/>
              <a:gd name="connsiteY2" fmla="*/ 1387792 h 1387792"/>
              <a:gd name="connsiteX3" fmla="*/ 0 w 1863609"/>
              <a:gd name="connsiteY3" fmla="*/ 1387792 h 1387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609" h="1387792">
                <a:moveTo>
                  <a:pt x="0" y="0"/>
                </a:moveTo>
                <a:lnTo>
                  <a:pt x="1863609" y="990256"/>
                </a:lnTo>
                <a:lnTo>
                  <a:pt x="1113400" y="1387792"/>
                </a:lnTo>
                <a:lnTo>
                  <a:pt x="0" y="138779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24643CC-773E-4940-87FD-25D692E7C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70" y="586151"/>
            <a:ext cx="743747" cy="543952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207" y="3489176"/>
            <a:ext cx="3400876" cy="203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657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1"/>
            <a:ext cx="12192000" cy="1152127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 Значение </a:t>
            </a:r>
            <a:r>
              <a:rPr lang="ru-RU" dirty="0">
                <a:solidFill>
                  <a:schemeClr val="bg1"/>
                </a:solidFill>
              </a:rPr>
              <a:t>дисциплины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для практической </a:t>
            </a:r>
            <a:r>
              <a:rPr lang="ru-RU" dirty="0">
                <a:solidFill>
                  <a:schemeClr val="bg1"/>
                </a:solidFill>
              </a:rPr>
              <a:t>работы юриста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7370" y="4437112"/>
            <a:ext cx="11641873" cy="208823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0099"/>
                </a:solidFill>
              </a:rPr>
              <a:t>Приобретение </a:t>
            </a:r>
            <a:r>
              <a:rPr lang="ru-RU" b="1" dirty="0" smtClean="0">
                <a:solidFill>
                  <a:srgbClr val="000099"/>
                </a:solidFill>
              </a:rPr>
              <a:t>ОПЫТА</a:t>
            </a:r>
            <a:r>
              <a:rPr lang="ru-RU" dirty="0" smtClean="0">
                <a:solidFill>
                  <a:srgbClr val="000099"/>
                </a:solidFill>
              </a:rPr>
              <a:t> проведения </a:t>
            </a:r>
            <a:r>
              <a:rPr lang="ru-RU" dirty="0" smtClean="0">
                <a:solidFill>
                  <a:srgbClr val="000099"/>
                </a:solidFill>
              </a:rPr>
              <a:t>демографических исследований, способных </a:t>
            </a:r>
            <a:r>
              <a:rPr lang="ru-RU" dirty="0">
                <a:solidFill>
                  <a:srgbClr val="000099"/>
                </a:solidFill>
              </a:rPr>
              <a:t>выявить </a:t>
            </a:r>
            <a:r>
              <a:rPr lang="ru-RU" dirty="0" smtClean="0">
                <a:solidFill>
                  <a:srgbClr val="000099"/>
                </a:solidFill>
              </a:rPr>
              <a:t>проблемы в правого регулирования демографических процессов, установить потенциально </a:t>
            </a:r>
            <a:r>
              <a:rPr lang="ru-RU" dirty="0">
                <a:solidFill>
                  <a:srgbClr val="000099"/>
                </a:solidFill>
              </a:rPr>
              <a:t>юридически </a:t>
            </a:r>
            <a:r>
              <a:rPr lang="ru-RU" dirty="0" smtClean="0">
                <a:solidFill>
                  <a:srgbClr val="000099"/>
                </a:solidFill>
              </a:rPr>
              <a:t>незащищенные категории, определить </a:t>
            </a:r>
            <a:r>
              <a:rPr lang="ru-RU" dirty="0">
                <a:solidFill>
                  <a:srgbClr val="000099"/>
                </a:solidFill>
              </a:rPr>
              <a:t>нарушения в сфере права </a:t>
            </a:r>
            <a:r>
              <a:rPr lang="ru-RU" dirty="0" smtClean="0">
                <a:solidFill>
                  <a:srgbClr val="000099"/>
                </a:solidFill>
              </a:rPr>
              <a:t>данных категорий, понять влияние права на демографические явления</a:t>
            </a:r>
          </a:p>
        </p:txBody>
      </p:sp>
      <p:sp>
        <p:nvSpPr>
          <p:cNvPr id="4" name="Freeform 46">
            <a:extLst>
              <a:ext uri="{FF2B5EF4-FFF2-40B4-BE49-F238E27FC236}">
                <a16:creationId xmlns="" xmlns:a16="http://schemas.microsoft.com/office/drawing/2014/main" id="{7BC94787-AB04-404B-9BAB-B963520D5FF0}"/>
              </a:ext>
            </a:extLst>
          </p:cNvPr>
          <p:cNvSpPr/>
          <p:nvPr/>
        </p:nvSpPr>
        <p:spPr>
          <a:xfrm>
            <a:off x="0" y="-5023"/>
            <a:ext cx="1559496" cy="1273784"/>
          </a:xfrm>
          <a:custGeom>
            <a:avLst/>
            <a:gdLst>
              <a:gd name="connsiteX0" fmla="*/ 0 w 1863609"/>
              <a:gd name="connsiteY0" fmla="*/ 0 h 1387792"/>
              <a:gd name="connsiteX1" fmla="*/ 1863609 w 1863609"/>
              <a:gd name="connsiteY1" fmla="*/ 990256 h 1387792"/>
              <a:gd name="connsiteX2" fmla="*/ 1113400 w 1863609"/>
              <a:gd name="connsiteY2" fmla="*/ 1387792 h 1387792"/>
              <a:gd name="connsiteX3" fmla="*/ 0 w 1863609"/>
              <a:gd name="connsiteY3" fmla="*/ 1387792 h 1387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609" h="1387792">
                <a:moveTo>
                  <a:pt x="0" y="0"/>
                </a:moveTo>
                <a:lnTo>
                  <a:pt x="1863609" y="990256"/>
                </a:lnTo>
                <a:lnTo>
                  <a:pt x="1113400" y="1387792"/>
                </a:lnTo>
                <a:lnTo>
                  <a:pt x="0" y="138779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24643CC-773E-4940-87FD-25D692E7C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0" y="476672"/>
            <a:ext cx="743747" cy="5439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9336" y="1648309"/>
            <a:ext cx="5688632" cy="23994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36000" rIns="36000" bIns="36000">
            <a:spAutoFit/>
          </a:bodyPr>
          <a:lstStyle/>
          <a:p>
            <a:pPr marL="228600" lvl="0" indent="-228600"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0099"/>
                </a:solidFill>
              </a:rPr>
              <a:t>УМЕНИЯ</a:t>
            </a:r>
            <a:r>
              <a:rPr lang="ru-RU" sz="2800" dirty="0" smtClean="0">
                <a:solidFill>
                  <a:srgbClr val="000099"/>
                </a:solidFill>
              </a:rPr>
              <a:t> </a:t>
            </a:r>
            <a:r>
              <a:rPr lang="ru-RU" sz="2800" dirty="0">
                <a:solidFill>
                  <a:srgbClr val="000099"/>
                </a:solidFill>
              </a:rPr>
              <a:t>осуществлять поиск, сбор, анализ и обработку </a:t>
            </a:r>
            <a:r>
              <a:rPr lang="ru-RU" sz="2800" dirty="0" smtClean="0">
                <a:solidFill>
                  <a:srgbClr val="000099"/>
                </a:solidFill>
              </a:rPr>
              <a:t>демографической </a:t>
            </a:r>
            <a:r>
              <a:rPr lang="ru-RU" sz="2800" dirty="0">
                <a:solidFill>
                  <a:srgbClr val="000099"/>
                </a:solidFill>
              </a:rPr>
              <a:t>информации, необходимой для выработки действий по решению поставленных задач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28048" y="1648309"/>
            <a:ext cx="5328592" cy="24191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28600" lvl="0" indent="-228600"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0099"/>
                </a:solidFill>
              </a:rPr>
              <a:t>НАВЫКИ </a:t>
            </a:r>
            <a:r>
              <a:rPr lang="ru-RU" sz="2800" dirty="0">
                <a:solidFill>
                  <a:srgbClr val="000099"/>
                </a:solidFill>
              </a:rPr>
              <a:t>грамотно формулировать цели и задачи </a:t>
            </a:r>
            <a:r>
              <a:rPr lang="ru-RU" sz="2800" dirty="0" smtClean="0">
                <a:solidFill>
                  <a:srgbClr val="000099"/>
                </a:solidFill>
              </a:rPr>
              <a:t>демографического исследования</a:t>
            </a:r>
            <a:r>
              <a:rPr lang="ru-RU" sz="2800" dirty="0">
                <a:solidFill>
                  <a:srgbClr val="000099"/>
                </a:solidFill>
              </a:rPr>
              <a:t>, составлять план исследования, представлять результаты проекта</a:t>
            </a:r>
          </a:p>
        </p:txBody>
      </p:sp>
      <p:sp>
        <p:nvSpPr>
          <p:cNvPr id="8" name="Тройная стрелка влево/вправо/вверх 7"/>
          <p:cNvSpPr/>
          <p:nvPr/>
        </p:nvSpPr>
        <p:spPr>
          <a:xfrm rot="10800000">
            <a:off x="5555940" y="3501008"/>
            <a:ext cx="1224136" cy="792088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585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1D407DE-0885-2947-B051-6B35CE924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26697"/>
            <a:ext cx="12179300" cy="4114800"/>
          </a:xfrm>
          <a:prstGeom prst="rect">
            <a:avLst/>
          </a:prstGeom>
        </p:spPr>
      </p:pic>
      <p:sp>
        <p:nvSpPr>
          <p:cNvPr id="25" name="Freeform 24"/>
          <p:cNvSpPr>
            <a:spLocks/>
          </p:cNvSpPr>
          <p:nvPr/>
        </p:nvSpPr>
        <p:spPr bwMode="auto">
          <a:xfrm>
            <a:off x="10090008" y="2797528"/>
            <a:ext cx="2101992" cy="2358232"/>
          </a:xfrm>
          <a:custGeom>
            <a:avLst/>
            <a:gdLst>
              <a:gd name="connsiteX0" fmla="*/ 2086833 w 2086833"/>
              <a:gd name="connsiteY0" fmla="*/ 0 h 2312943"/>
              <a:gd name="connsiteX1" fmla="*/ 2086833 w 2086833"/>
              <a:gd name="connsiteY1" fmla="*/ 2312943 h 2312943"/>
              <a:gd name="connsiteX2" fmla="*/ 0 w 2086833"/>
              <a:gd name="connsiteY2" fmla="*/ 1130920 h 2312943"/>
              <a:gd name="connsiteX3" fmla="*/ 1828800 w 2086833"/>
              <a:gd name="connsiteY3" fmla="*/ 140320 h 231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833" h="2312943">
                <a:moveTo>
                  <a:pt x="2086833" y="0"/>
                </a:moveTo>
                <a:lnTo>
                  <a:pt x="2086833" y="2312943"/>
                </a:lnTo>
                <a:lnTo>
                  <a:pt x="0" y="1130920"/>
                </a:lnTo>
                <a:lnTo>
                  <a:pt x="1828800" y="14032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10107820" y="1875492"/>
            <a:ext cx="1834476" cy="2077355"/>
          </a:xfrm>
          <a:custGeom>
            <a:avLst/>
            <a:gdLst>
              <a:gd name="T0" fmla="*/ 0 w 1154"/>
              <a:gd name="T1" fmla="*/ 0 h 1291"/>
              <a:gd name="T2" fmla="*/ 1154 w 1154"/>
              <a:gd name="T3" fmla="*/ 667 h 1291"/>
              <a:gd name="T4" fmla="*/ 0 w 1154"/>
              <a:gd name="T5" fmla="*/ 1291 h 1291"/>
              <a:gd name="T6" fmla="*/ 0 w 1154"/>
              <a:gd name="T7" fmla="*/ 1291 h 1291"/>
              <a:gd name="T8" fmla="*/ 0 w 1154"/>
              <a:gd name="T9" fmla="*/ 0 h 1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4" h="1291">
                <a:moveTo>
                  <a:pt x="0" y="0"/>
                </a:moveTo>
                <a:lnTo>
                  <a:pt x="1154" y="667"/>
                </a:lnTo>
                <a:lnTo>
                  <a:pt x="0" y="1291"/>
                </a:lnTo>
                <a:lnTo>
                  <a:pt x="0" y="1291"/>
                </a:lnTo>
                <a:lnTo>
                  <a:pt x="0" y="0"/>
                </a:lnTo>
                <a:close/>
              </a:path>
            </a:pathLst>
          </a:custGeom>
          <a:solidFill>
            <a:srgbClr val="55D2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0"/>
          <p:cNvSpPr>
            <a:spLocks/>
          </p:cNvSpPr>
          <p:nvPr/>
        </p:nvSpPr>
        <p:spPr bwMode="auto">
          <a:xfrm>
            <a:off x="8211389" y="2844660"/>
            <a:ext cx="1915549" cy="2124019"/>
          </a:xfrm>
          <a:custGeom>
            <a:avLst/>
            <a:gdLst>
              <a:gd name="T0" fmla="*/ 1205 w 1205"/>
              <a:gd name="T1" fmla="*/ 679 h 1320"/>
              <a:gd name="T2" fmla="*/ 0 w 1205"/>
              <a:gd name="T3" fmla="*/ 1320 h 1320"/>
              <a:gd name="T4" fmla="*/ 0 w 1205"/>
              <a:gd name="T5" fmla="*/ 14 h 1320"/>
              <a:gd name="T6" fmla="*/ 30 w 1205"/>
              <a:gd name="T7" fmla="*/ 0 h 1320"/>
              <a:gd name="T8" fmla="*/ 1205 w 1205"/>
              <a:gd name="T9" fmla="*/ 679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5" h="1320">
                <a:moveTo>
                  <a:pt x="1205" y="679"/>
                </a:moveTo>
                <a:lnTo>
                  <a:pt x="0" y="1320"/>
                </a:lnTo>
                <a:lnTo>
                  <a:pt x="0" y="14"/>
                </a:lnTo>
                <a:lnTo>
                  <a:pt x="30" y="0"/>
                </a:lnTo>
                <a:lnTo>
                  <a:pt x="1205" y="679"/>
                </a:lnTo>
                <a:close/>
              </a:path>
            </a:pathLst>
          </a:custGeom>
          <a:solidFill>
            <a:srgbClr val="7EDA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1"/>
          <p:cNvSpPr>
            <a:spLocks/>
          </p:cNvSpPr>
          <p:nvPr/>
        </p:nvSpPr>
        <p:spPr bwMode="auto">
          <a:xfrm>
            <a:off x="8239960" y="1875570"/>
            <a:ext cx="1867859" cy="2077355"/>
          </a:xfrm>
          <a:custGeom>
            <a:avLst/>
            <a:gdLst>
              <a:gd name="T0" fmla="*/ 1175 w 1175"/>
              <a:gd name="T1" fmla="*/ 0 h 1291"/>
              <a:gd name="T2" fmla="*/ 1175 w 1175"/>
              <a:gd name="T3" fmla="*/ 1291 h 1291"/>
              <a:gd name="T4" fmla="*/ 1173 w 1175"/>
              <a:gd name="T5" fmla="*/ 1291 h 1291"/>
              <a:gd name="T6" fmla="*/ 0 w 1175"/>
              <a:gd name="T7" fmla="*/ 610 h 1291"/>
              <a:gd name="T8" fmla="*/ 1175 w 1175"/>
              <a:gd name="T9" fmla="*/ 0 h 1291"/>
              <a:gd name="T10" fmla="*/ 1175 w 1175"/>
              <a:gd name="T11" fmla="*/ 0 h 1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75" h="1291">
                <a:moveTo>
                  <a:pt x="1175" y="0"/>
                </a:moveTo>
                <a:lnTo>
                  <a:pt x="1175" y="1291"/>
                </a:lnTo>
                <a:lnTo>
                  <a:pt x="1173" y="1291"/>
                </a:lnTo>
                <a:lnTo>
                  <a:pt x="0" y="610"/>
                </a:lnTo>
                <a:lnTo>
                  <a:pt x="1175" y="0"/>
                </a:lnTo>
                <a:lnTo>
                  <a:pt x="1175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2"/>
          <p:cNvSpPr>
            <a:spLocks/>
          </p:cNvSpPr>
          <p:nvPr/>
        </p:nvSpPr>
        <p:spPr bwMode="auto">
          <a:xfrm>
            <a:off x="6135285" y="2823545"/>
            <a:ext cx="2076105" cy="2124019"/>
          </a:xfrm>
          <a:custGeom>
            <a:avLst/>
            <a:gdLst>
              <a:gd name="T0" fmla="*/ 1306 w 1306"/>
              <a:gd name="T1" fmla="*/ 0 h 1320"/>
              <a:gd name="T2" fmla="*/ 1306 w 1306"/>
              <a:gd name="T3" fmla="*/ 1320 h 1320"/>
              <a:gd name="T4" fmla="*/ 0 w 1306"/>
              <a:gd name="T5" fmla="*/ 682 h 1320"/>
              <a:gd name="T6" fmla="*/ 1306 w 1306"/>
              <a:gd name="T7" fmla="*/ 0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6" h="1320">
                <a:moveTo>
                  <a:pt x="1306" y="0"/>
                </a:moveTo>
                <a:lnTo>
                  <a:pt x="1306" y="1320"/>
                </a:lnTo>
                <a:lnTo>
                  <a:pt x="0" y="682"/>
                </a:lnTo>
                <a:lnTo>
                  <a:pt x="1306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-4" y="1"/>
            <a:ext cx="6648042" cy="4841118"/>
          </a:xfrm>
          <a:custGeom>
            <a:avLst/>
            <a:gdLst>
              <a:gd name="connsiteX0" fmla="*/ 0 w 6648038"/>
              <a:gd name="connsiteY0" fmla="*/ 0 h 4841115"/>
              <a:gd name="connsiteX1" fmla="*/ 1162864 w 6648038"/>
              <a:gd name="connsiteY1" fmla="*/ 0 h 4841115"/>
              <a:gd name="connsiteX2" fmla="*/ 6648038 w 6648038"/>
              <a:gd name="connsiteY2" fmla="*/ 3223965 h 4841115"/>
              <a:gd name="connsiteX3" fmla="*/ 3570444 w 6648038"/>
              <a:gd name="connsiteY3" fmla="*/ 4841115 h 4841115"/>
              <a:gd name="connsiteX4" fmla="*/ 0 w 6648038"/>
              <a:gd name="connsiteY4" fmla="*/ 2862839 h 4841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038" h="4841115">
                <a:moveTo>
                  <a:pt x="0" y="0"/>
                </a:moveTo>
                <a:lnTo>
                  <a:pt x="1162864" y="0"/>
                </a:lnTo>
                <a:lnTo>
                  <a:pt x="6648038" y="3223965"/>
                </a:lnTo>
                <a:lnTo>
                  <a:pt x="3570444" y="4841115"/>
                </a:lnTo>
                <a:lnTo>
                  <a:pt x="0" y="2862839"/>
                </a:lnTo>
                <a:close/>
              </a:path>
            </a:pathLst>
          </a:custGeom>
          <a:gradFill flip="none" rotWithShape="1">
            <a:gsLst>
              <a:gs pos="0">
                <a:srgbClr val="04BEFE">
                  <a:alpha val="52000"/>
                </a:srgbClr>
              </a:gs>
              <a:gs pos="100000">
                <a:srgbClr val="4498EC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>
            <a:off x="-1" y="1218884"/>
            <a:ext cx="4934380" cy="4524942"/>
          </a:xfrm>
          <a:custGeom>
            <a:avLst/>
            <a:gdLst>
              <a:gd name="connsiteX0" fmla="*/ 0 w 4927653"/>
              <a:gd name="connsiteY0" fmla="*/ 0 h 4464186"/>
              <a:gd name="connsiteX1" fmla="*/ 4927653 w 4927653"/>
              <a:gd name="connsiteY1" fmla="*/ 2867161 h 4464186"/>
              <a:gd name="connsiteX2" fmla="*/ 4357741 w 4927653"/>
              <a:gd name="connsiteY2" fmla="*/ 3164023 h 4464186"/>
              <a:gd name="connsiteX3" fmla="*/ 2228903 w 4927653"/>
              <a:gd name="connsiteY3" fmla="*/ 4272099 h 4464186"/>
              <a:gd name="connsiteX4" fmla="*/ 1984428 w 4927653"/>
              <a:gd name="connsiteY4" fmla="*/ 4392749 h 4464186"/>
              <a:gd name="connsiteX5" fmla="*/ 1857428 w 4927653"/>
              <a:gd name="connsiteY5" fmla="*/ 4464186 h 4464186"/>
              <a:gd name="connsiteX6" fmla="*/ 0 w 4927653"/>
              <a:gd name="connsiteY6" fmla="*/ 3491824 h 4464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27653" h="4464186">
                <a:moveTo>
                  <a:pt x="0" y="0"/>
                </a:moveTo>
                <a:lnTo>
                  <a:pt x="4927653" y="2867161"/>
                </a:lnTo>
                <a:lnTo>
                  <a:pt x="4357741" y="3164023"/>
                </a:lnTo>
                <a:lnTo>
                  <a:pt x="2228903" y="4272099"/>
                </a:lnTo>
                <a:lnTo>
                  <a:pt x="1984428" y="4392749"/>
                </a:lnTo>
                <a:lnTo>
                  <a:pt x="1857428" y="4464186"/>
                </a:lnTo>
                <a:lnTo>
                  <a:pt x="0" y="349182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-1" y="1218886"/>
            <a:ext cx="4934380" cy="3207084"/>
          </a:xfrm>
          <a:custGeom>
            <a:avLst/>
            <a:gdLst>
              <a:gd name="connsiteX0" fmla="*/ 0 w 4927653"/>
              <a:gd name="connsiteY0" fmla="*/ 0 h 3164023"/>
              <a:gd name="connsiteX1" fmla="*/ 4927653 w 4927653"/>
              <a:gd name="connsiteY1" fmla="*/ 2867161 h 3164023"/>
              <a:gd name="connsiteX2" fmla="*/ 4357741 w 4927653"/>
              <a:gd name="connsiteY2" fmla="*/ 3164023 h 3164023"/>
              <a:gd name="connsiteX3" fmla="*/ 0 w 4927653"/>
              <a:gd name="connsiteY3" fmla="*/ 627164 h 316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7653" h="3164023">
                <a:moveTo>
                  <a:pt x="0" y="0"/>
                </a:moveTo>
                <a:lnTo>
                  <a:pt x="4927653" y="2867161"/>
                </a:lnTo>
                <a:lnTo>
                  <a:pt x="4357741" y="3164023"/>
                </a:lnTo>
                <a:lnTo>
                  <a:pt x="0" y="627164"/>
                </a:lnTo>
                <a:close/>
              </a:path>
            </a:pathLst>
          </a:custGeom>
          <a:gradFill flip="none" rotWithShape="1">
            <a:gsLst>
              <a:gs pos="0">
                <a:srgbClr val="38CAFE"/>
              </a:gs>
              <a:gs pos="53000">
                <a:srgbClr val="A9E8FF">
                  <a:alpha val="4000"/>
                </a:srgbClr>
              </a:gs>
              <a:gs pos="100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>
            <a:off x="-7" y="1263878"/>
            <a:ext cx="12192007" cy="5202237"/>
          </a:xfrm>
          <a:custGeom>
            <a:avLst/>
            <a:gdLst>
              <a:gd name="connsiteX0" fmla="*/ 10215615 w 12175385"/>
              <a:gd name="connsiteY0" fmla="*/ 0 h 5132388"/>
              <a:gd name="connsiteX1" fmla="*/ 12175385 w 12175385"/>
              <a:gd name="connsiteY1" fmla="*/ 1133839 h 5132388"/>
              <a:gd name="connsiteX2" fmla="*/ 12175385 w 12175385"/>
              <a:gd name="connsiteY2" fmla="*/ 1914889 h 5132388"/>
              <a:gd name="connsiteX3" fmla="*/ 10215615 w 12175385"/>
              <a:gd name="connsiteY3" fmla="*/ 781050 h 5132388"/>
              <a:gd name="connsiteX4" fmla="*/ 1857428 w 12175385"/>
              <a:gd name="connsiteY4" fmla="*/ 5132388 h 5132388"/>
              <a:gd name="connsiteX5" fmla="*/ 0 w 12175385"/>
              <a:gd name="connsiteY5" fmla="*/ 4157340 h 5132388"/>
              <a:gd name="connsiteX6" fmla="*/ 0 w 12175385"/>
              <a:gd name="connsiteY6" fmla="*/ 3376290 h 5132388"/>
              <a:gd name="connsiteX7" fmla="*/ 1857428 w 12175385"/>
              <a:gd name="connsiteY7" fmla="*/ 4351338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75385" h="5132388">
                <a:moveTo>
                  <a:pt x="10215615" y="0"/>
                </a:moveTo>
                <a:lnTo>
                  <a:pt x="12175385" y="1133839"/>
                </a:lnTo>
                <a:lnTo>
                  <a:pt x="12175385" y="1914889"/>
                </a:lnTo>
                <a:lnTo>
                  <a:pt x="10215615" y="781050"/>
                </a:lnTo>
                <a:lnTo>
                  <a:pt x="1857428" y="5132388"/>
                </a:lnTo>
                <a:lnTo>
                  <a:pt x="0" y="4157340"/>
                </a:lnTo>
                <a:lnTo>
                  <a:pt x="0" y="3376290"/>
                </a:lnTo>
                <a:lnTo>
                  <a:pt x="1857428" y="435133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76200" dist="50800" dir="5400000" algn="tl" rotWithShape="0">
              <a:schemeClr val="accent1">
                <a:lumMod val="75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Freeform 46"/>
          <p:cNvSpPr/>
          <p:nvPr/>
        </p:nvSpPr>
        <p:spPr>
          <a:xfrm>
            <a:off x="1" y="5470207"/>
            <a:ext cx="1863610" cy="1387793"/>
          </a:xfrm>
          <a:custGeom>
            <a:avLst/>
            <a:gdLst>
              <a:gd name="connsiteX0" fmla="*/ 0 w 1863609"/>
              <a:gd name="connsiteY0" fmla="*/ 0 h 1387792"/>
              <a:gd name="connsiteX1" fmla="*/ 1863609 w 1863609"/>
              <a:gd name="connsiteY1" fmla="*/ 990256 h 1387792"/>
              <a:gd name="connsiteX2" fmla="*/ 1113400 w 1863609"/>
              <a:gd name="connsiteY2" fmla="*/ 1387792 h 1387792"/>
              <a:gd name="connsiteX3" fmla="*/ 0 w 1863609"/>
              <a:gd name="connsiteY3" fmla="*/ 1387792 h 1387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609" h="1387792">
                <a:moveTo>
                  <a:pt x="0" y="0"/>
                </a:moveTo>
                <a:lnTo>
                  <a:pt x="1863609" y="990256"/>
                </a:lnTo>
                <a:lnTo>
                  <a:pt x="1113400" y="1387792"/>
                </a:lnTo>
                <a:lnTo>
                  <a:pt x="0" y="1387792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67C8DE2B-FDE4-6C4F-B882-7E383D419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853" y="3431767"/>
            <a:ext cx="1963516" cy="1436050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8652390" y="5337711"/>
            <a:ext cx="0" cy="1128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70">
            <a:extLst>
              <a:ext uri="{FF2B5EF4-FFF2-40B4-BE49-F238E27FC236}">
                <a16:creationId xmlns="" xmlns:a16="http://schemas.microsoft.com/office/drawing/2014/main" id="{63608C4C-5367-4F24-949A-A6327E09C602}"/>
              </a:ext>
            </a:extLst>
          </p:cNvPr>
          <p:cNvSpPr/>
          <p:nvPr/>
        </p:nvSpPr>
        <p:spPr>
          <a:xfrm>
            <a:off x="3088606" y="5645487"/>
            <a:ext cx="4986032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r"/>
            <a:r>
              <a:rPr lang="ru-RU" sz="32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СПАСИБО ЗА ВНИМАНИЕ!</a:t>
            </a:r>
            <a:endParaRPr lang="en-US" sz="3200" b="1" dirty="0">
              <a:ln w="0">
                <a:noFill/>
              </a:ln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Подзаголовок 2">
            <a:extLst>
              <a:ext uri="{FF2B5EF4-FFF2-40B4-BE49-F238E27FC236}">
                <a16:creationId xmlns="" xmlns:a16="http://schemas.microsoft.com/office/drawing/2014/main" id="{6250AFAC-1230-41EF-AC91-09E7A1B0107B}"/>
              </a:ext>
            </a:extLst>
          </p:cNvPr>
          <p:cNvSpPr txBox="1">
            <a:spLocks/>
          </p:cNvSpPr>
          <p:nvPr/>
        </p:nvSpPr>
        <p:spPr>
          <a:xfrm>
            <a:off x="8764152" y="5437781"/>
            <a:ext cx="3060073" cy="1177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013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1292</TotalTime>
  <Words>440</Words>
  <Application>Microsoft Office PowerPoint</Application>
  <PresentationFormat>Произвольный</PresentationFormat>
  <Paragraphs>47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Цель и задачи освоения дисциплины </vt:lpstr>
      <vt:lpstr>        Для кого предназначена дисциплина?</vt:lpstr>
      <vt:lpstr>        Что изучается в ходе освоения дисциплины?</vt:lpstr>
      <vt:lpstr>        Тематический план дисциплины</vt:lpstr>
      <vt:lpstr>        Как будут проходить занятия?</vt:lpstr>
      <vt:lpstr>Значение дисциплины  для дальнейшего обучения</vt:lpstr>
      <vt:lpstr> Значение дисциплины  для практической работы юриста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Наталия</dc:creator>
  <cp:lastModifiedBy>user</cp:lastModifiedBy>
  <cp:revision>100</cp:revision>
  <dcterms:created xsi:type="dcterms:W3CDTF">2020-04-14T08:10:52Z</dcterms:created>
  <dcterms:modified xsi:type="dcterms:W3CDTF">2022-02-04T08:01:53Z</dcterms:modified>
</cp:coreProperties>
</file>